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8" r:id="rId3"/>
    <p:sldId id="273" r:id="rId4"/>
    <p:sldId id="271" r:id="rId5"/>
    <p:sldId id="269" r:id="rId6"/>
    <p:sldId id="260" r:id="rId7"/>
    <p:sldId id="265" r:id="rId8"/>
    <p:sldId id="266" r:id="rId9"/>
    <p:sldId id="267" r:id="rId10"/>
    <p:sldId id="270" r:id="rId11"/>
    <p:sldId id="27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5407" autoAdjust="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36AD2-7664-402F-B565-06D2716A9EEF}" type="datetimeFigureOut">
              <a:rPr lang="en-US" smtClean="0"/>
              <a:t>6/26/2019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01129A-9FCC-428D-9AC1-EEEB2EFEB3B6}" type="slidenum">
              <a:rPr lang="en-US" smtClean="0"/>
              <a:t>‹#›</a:t>
            </a:fld>
            <a:endParaRPr lang="en-US" dirty="0"/>
          </a:p>
        </p:txBody>
      </p:sp>
    </p:spTree>
    <p:extLst>
      <p:ext uri="{BB962C8B-B14F-4D97-AF65-F5344CB8AC3E}">
        <p14:creationId xmlns:p14="http://schemas.microsoft.com/office/powerpoint/2010/main" val="3561888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01129A-9FCC-428D-9AC1-EEEB2EFEB3B6}" type="slidenum">
              <a:rPr lang="en-US" smtClean="0"/>
              <a:t>3</a:t>
            </a:fld>
            <a:endParaRPr lang="en-US" dirty="0"/>
          </a:p>
        </p:txBody>
      </p:sp>
    </p:spTree>
    <p:extLst>
      <p:ext uri="{BB962C8B-B14F-4D97-AF65-F5344CB8AC3E}">
        <p14:creationId xmlns:p14="http://schemas.microsoft.com/office/powerpoint/2010/main" val="462850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01129A-9FCC-428D-9AC1-EEEB2EFEB3B6}" type="slidenum">
              <a:rPr lang="en-US" smtClean="0"/>
              <a:t>4</a:t>
            </a:fld>
            <a:endParaRPr lang="en-US" dirty="0"/>
          </a:p>
        </p:txBody>
      </p:sp>
    </p:spTree>
    <p:extLst>
      <p:ext uri="{BB962C8B-B14F-4D97-AF65-F5344CB8AC3E}">
        <p14:creationId xmlns:p14="http://schemas.microsoft.com/office/powerpoint/2010/main" val="799241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01129A-9FCC-428D-9AC1-EEEB2EFEB3B6}" type="slidenum">
              <a:rPr lang="en-US" smtClean="0"/>
              <a:t>8</a:t>
            </a:fld>
            <a:endParaRPr lang="en-US" dirty="0"/>
          </a:p>
        </p:txBody>
      </p:sp>
    </p:spTree>
    <p:extLst>
      <p:ext uri="{BB962C8B-B14F-4D97-AF65-F5344CB8AC3E}">
        <p14:creationId xmlns:p14="http://schemas.microsoft.com/office/powerpoint/2010/main" val="3912997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01129A-9FCC-428D-9AC1-EEEB2EFEB3B6}" type="slidenum">
              <a:rPr lang="en-US" smtClean="0"/>
              <a:t>9</a:t>
            </a:fld>
            <a:endParaRPr lang="en-US" dirty="0"/>
          </a:p>
        </p:txBody>
      </p:sp>
    </p:spTree>
    <p:extLst>
      <p:ext uri="{BB962C8B-B14F-4D97-AF65-F5344CB8AC3E}">
        <p14:creationId xmlns:p14="http://schemas.microsoft.com/office/powerpoint/2010/main" val="1026500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220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3"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0" y="987425"/>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1798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7007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6" y="0"/>
            <a:ext cx="2286000" cy="6858000"/>
          </a:xfrm>
          <a:prstGeom prst="rect">
            <a:avLst/>
          </a:prstGeom>
        </p:spPr>
      </p:pic>
    </p:spTree>
    <p:extLst>
      <p:ext uri="{BB962C8B-B14F-4D97-AF65-F5344CB8AC3E}">
        <p14:creationId xmlns:p14="http://schemas.microsoft.com/office/powerpoint/2010/main" val="242865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72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38"/>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3"/>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79144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8" y="365125"/>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8"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0346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5"/>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4" y="0"/>
            <a:ext cx="2286000" cy="6858000"/>
          </a:xfrm>
          <a:prstGeom prst="rect">
            <a:avLst/>
          </a:prstGeom>
        </p:spPr>
      </p:pic>
    </p:spTree>
    <p:extLst>
      <p:ext uri="{BB962C8B-B14F-4D97-AF65-F5344CB8AC3E}">
        <p14:creationId xmlns:p14="http://schemas.microsoft.com/office/powerpoint/2010/main" val="25287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4" y="365125"/>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688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101543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4" y="987425"/>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814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86CC-5BA4-4757-9D8E-1147AC979DD3}" type="datetimeFigureOut">
              <a:rPr lang="en-US" smtClean="0"/>
              <a:t>6/19/2019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dirty="0"/>
          </a:p>
        </p:txBody>
      </p:sp>
    </p:spTree>
    <p:extLst>
      <p:ext uri="{BB962C8B-B14F-4D97-AF65-F5344CB8AC3E}">
        <p14:creationId xmlns:p14="http://schemas.microsoft.com/office/powerpoint/2010/main" val="157231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solidFill>
                  <a:srgbClr val="005DAA"/>
                </a:solidFill>
              </a:rPr>
              <a:t>RECRUITING DIVERSITY</a:t>
            </a:r>
            <a:br>
              <a:rPr lang="en-US" dirty="0">
                <a:solidFill>
                  <a:srgbClr val="005DAA"/>
                </a:solidFill>
              </a:rPr>
            </a:br>
            <a:r>
              <a:rPr lang="en-US" dirty="0">
                <a:solidFill>
                  <a:srgbClr val="005DAA"/>
                </a:solidFill>
              </a:rPr>
              <a:t>Panel Discussion</a:t>
            </a:r>
          </a:p>
        </p:txBody>
      </p:sp>
      <p:sp>
        <p:nvSpPr>
          <p:cNvPr id="3" name="Subtitle 2"/>
          <p:cNvSpPr>
            <a:spLocks noGrp="1"/>
          </p:cNvSpPr>
          <p:nvPr>
            <p:ph type="subTitle" idx="1"/>
          </p:nvPr>
        </p:nvSpPr>
        <p:spPr>
          <a:xfrm>
            <a:off x="4937760" y="4051005"/>
            <a:ext cx="6572922" cy="2222203"/>
          </a:xfrm>
        </p:spPr>
        <p:txBody>
          <a:bodyPr>
            <a:normAutofit/>
          </a:bodyPr>
          <a:lstStyle/>
          <a:p>
            <a:pPr>
              <a:spcBef>
                <a:spcPts val="600"/>
              </a:spcBef>
            </a:pPr>
            <a:r>
              <a:rPr lang="en-US" dirty="0"/>
              <a:t>Beverly Upperman, Moderator</a:t>
            </a:r>
          </a:p>
          <a:p>
            <a:pPr>
              <a:spcBef>
                <a:spcPts val="600"/>
              </a:spcBef>
            </a:pPr>
            <a:r>
              <a:rPr lang="en-US" b="1" dirty="0"/>
              <a:t>Panel Members:</a:t>
            </a:r>
          </a:p>
          <a:p>
            <a:pPr>
              <a:spcBef>
                <a:spcPts val="600"/>
              </a:spcBef>
            </a:pPr>
            <a:r>
              <a:rPr lang="en-US" dirty="0"/>
              <a:t>Jackie Cuneo</a:t>
            </a:r>
          </a:p>
          <a:p>
            <a:pPr>
              <a:spcBef>
                <a:spcPts val="600"/>
              </a:spcBef>
            </a:pPr>
            <a:r>
              <a:rPr lang="en-US" dirty="0"/>
              <a:t>Walter Straham</a:t>
            </a:r>
          </a:p>
          <a:p>
            <a:pPr>
              <a:spcBef>
                <a:spcPts val="600"/>
              </a:spcBef>
            </a:pPr>
            <a:r>
              <a:rPr lang="en-US" dirty="0"/>
              <a:t>Joaquin Ytuarte</a:t>
            </a:r>
          </a:p>
        </p:txBody>
      </p:sp>
    </p:spTree>
    <p:extLst>
      <p:ext uri="{BB962C8B-B14F-4D97-AF65-F5344CB8AC3E}">
        <p14:creationId xmlns:p14="http://schemas.microsoft.com/office/powerpoint/2010/main" val="1436091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ALL IN</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85000" lnSpcReduction="20000"/>
          </a:bodyPr>
          <a:lstStyle/>
          <a:p>
            <a:pPr marL="0" indent="0">
              <a:buNone/>
            </a:pPr>
            <a:r>
              <a:rPr lang="en-US" sz="4000" b="1" dirty="0"/>
              <a:t>Are you </a:t>
            </a:r>
            <a:r>
              <a:rPr lang="en-US" sz="4000" b="1" i="1" u="sng" dirty="0"/>
              <a:t>ALL IN </a:t>
            </a:r>
            <a:r>
              <a:rPr lang="en-US" sz="4000" b="1" dirty="0"/>
              <a:t>and willing to:</a:t>
            </a:r>
          </a:p>
          <a:p>
            <a:r>
              <a:rPr lang="en-US" sz="3600" dirty="0"/>
              <a:t>Step out of your comfort zone to recruit others who may not be in your immediate community or sphere of influence?</a:t>
            </a:r>
          </a:p>
          <a:p>
            <a:r>
              <a:rPr lang="en-US" sz="3600" dirty="0"/>
              <a:t>Evaluate any unconscious biases you have that may interfere with diverse recruiting?</a:t>
            </a:r>
          </a:p>
          <a:p>
            <a:r>
              <a:rPr lang="en-US" sz="3600" dirty="0"/>
              <a:t>Recruit at least </a:t>
            </a:r>
            <a:r>
              <a:rPr lang="en-US" sz="3600" u="sng" dirty="0"/>
              <a:t>two</a:t>
            </a:r>
            <a:r>
              <a:rPr lang="en-US" sz="3600" dirty="0"/>
              <a:t> new volunteers for the next weekend?</a:t>
            </a:r>
          </a:p>
          <a:p>
            <a:endParaRPr lang="en-US" dirty="0"/>
          </a:p>
          <a:p>
            <a:endParaRPr lang="en-US" dirty="0"/>
          </a:p>
          <a:p>
            <a:pPr marL="0" indent="0" algn="ctr">
              <a:buNone/>
            </a:pPr>
            <a:r>
              <a:rPr lang="en-US" i="1" dirty="0">
                <a:solidFill>
                  <a:srgbClr val="005DAA"/>
                </a:solidFill>
              </a:rPr>
              <a:t>“We’re </a:t>
            </a:r>
            <a:r>
              <a:rPr lang="en-US" b="1" i="1" dirty="0">
                <a:solidFill>
                  <a:srgbClr val="005DAA"/>
                </a:solidFill>
              </a:rPr>
              <a:t>BETTER TOGETHER</a:t>
            </a:r>
            <a:r>
              <a:rPr lang="en-US" i="1" dirty="0">
                <a:solidFill>
                  <a:srgbClr val="005DAA"/>
                </a:solidFill>
              </a:rPr>
              <a:t>” (Evelyn Lemly)</a:t>
            </a:r>
          </a:p>
        </p:txBody>
      </p:sp>
      <p:grpSp>
        <p:nvGrpSpPr>
          <p:cNvPr id="4" name="Group 3">
            <a:extLst>
              <a:ext uri="{FF2B5EF4-FFF2-40B4-BE49-F238E27FC236}">
                <a16:creationId xmlns:a16="http://schemas.microsoft.com/office/drawing/2014/main" id="{59FC03E8-DC45-43AE-B1AE-05F77D327029}"/>
              </a:ext>
            </a:extLst>
          </p:cNvPr>
          <p:cNvGrpSpPr/>
          <p:nvPr/>
        </p:nvGrpSpPr>
        <p:grpSpPr>
          <a:xfrm>
            <a:off x="9901463" y="4789656"/>
            <a:ext cx="1313333" cy="1235793"/>
            <a:chOff x="8721249" y="3194772"/>
            <a:chExt cx="1313333" cy="1235793"/>
          </a:xfrm>
        </p:grpSpPr>
        <p:pic>
          <p:nvPicPr>
            <p:cNvPr id="5" name="Picture 4">
              <a:extLst>
                <a:ext uri="{FF2B5EF4-FFF2-40B4-BE49-F238E27FC236}">
                  <a16:creationId xmlns:a16="http://schemas.microsoft.com/office/drawing/2014/main" id="{3A812F73-A1CE-488E-AECF-5F39CFF2E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1249" y="3194772"/>
              <a:ext cx="1313333" cy="1235793"/>
            </a:xfrm>
            <a:prstGeom prst="rect">
              <a:avLst/>
            </a:prstGeom>
          </p:spPr>
        </p:pic>
        <p:sp>
          <p:nvSpPr>
            <p:cNvPr id="6" name="TextBox 5">
              <a:extLst>
                <a:ext uri="{FF2B5EF4-FFF2-40B4-BE49-F238E27FC236}">
                  <a16:creationId xmlns:a16="http://schemas.microsoft.com/office/drawing/2014/main" id="{2543C554-8A26-4E78-853D-36909E9B0E7A}"/>
                </a:ext>
              </a:extLst>
            </p:cNvPr>
            <p:cNvSpPr txBox="1"/>
            <p:nvPr/>
          </p:nvSpPr>
          <p:spPr>
            <a:xfrm>
              <a:off x="8814391" y="3604437"/>
              <a:ext cx="1127051" cy="369332"/>
            </a:xfrm>
            <a:prstGeom prst="rect">
              <a:avLst/>
            </a:prstGeom>
            <a:noFill/>
          </p:spPr>
          <p:txBody>
            <a:bodyPr wrap="square" rtlCol="0">
              <a:spAutoFit/>
            </a:bodyPr>
            <a:lstStyle/>
            <a:p>
              <a:pPr algn="ctr"/>
              <a:r>
                <a:rPr lang="en-US" b="1" dirty="0"/>
                <a:t>KAIROS</a:t>
              </a:r>
            </a:p>
          </p:txBody>
        </p:sp>
      </p:grpSp>
    </p:spTree>
    <p:extLst>
      <p:ext uri="{BB962C8B-B14F-4D97-AF65-F5344CB8AC3E}">
        <p14:creationId xmlns:p14="http://schemas.microsoft.com/office/powerpoint/2010/main" val="1729093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4C840F7-8BB9-46A9-A1D8-325C20B454FA}"/>
              </a:ext>
            </a:extLst>
          </p:cNvPr>
          <p:cNvSpPr>
            <a:spLocks noGrp="1"/>
          </p:cNvSpPr>
          <p:nvPr>
            <p:ph type="title"/>
          </p:nvPr>
        </p:nvSpPr>
        <p:spPr>
          <a:xfrm>
            <a:off x="2474258" y="365125"/>
            <a:ext cx="8879541" cy="1325563"/>
          </a:xfrm>
        </p:spPr>
        <p:txBody>
          <a:bodyPr/>
          <a:lstStyle/>
          <a:p>
            <a:r>
              <a:rPr lang="en-US" dirty="0">
                <a:solidFill>
                  <a:srgbClr val="005DAA"/>
                </a:solidFill>
              </a:rPr>
              <a:t>References</a:t>
            </a:r>
          </a:p>
        </p:txBody>
      </p:sp>
      <p:sp>
        <p:nvSpPr>
          <p:cNvPr id="5" name="Content Placeholder 2">
            <a:extLst>
              <a:ext uri="{FF2B5EF4-FFF2-40B4-BE49-F238E27FC236}">
                <a16:creationId xmlns:a16="http://schemas.microsoft.com/office/drawing/2014/main" id="{8B4FB77E-1D07-4B61-AA92-DCDEE942E98C}"/>
              </a:ext>
            </a:extLst>
          </p:cNvPr>
          <p:cNvSpPr txBox="1">
            <a:spLocks/>
          </p:cNvSpPr>
          <p:nvPr/>
        </p:nvSpPr>
        <p:spPr>
          <a:xfrm>
            <a:off x="2594344" y="1825625"/>
            <a:ext cx="8759455"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AmeriCorps &amp; Senior Corps</a:t>
            </a:r>
          </a:p>
          <a:p>
            <a:r>
              <a:rPr lang="en-US" sz="3200" dirty="0"/>
              <a:t>The Bureau of Labor Statistics</a:t>
            </a:r>
          </a:p>
          <a:p>
            <a:r>
              <a:rPr lang="en-US" sz="3200" dirty="0" err="1"/>
              <a:t>VolunteerHub</a:t>
            </a:r>
            <a:endParaRPr lang="en-US" sz="3200" dirty="0"/>
          </a:p>
          <a:p>
            <a:endParaRPr lang="en-US" dirty="0"/>
          </a:p>
          <a:p>
            <a:endParaRPr lang="en-US" dirty="0"/>
          </a:p>
        </p:txBody>
      </p:sp>
    </p:spTree>
    <p:extLst>
      <p:ext uri="{BB962C8B-B14F-4D97-AF65-F5344CB8AC3E}">
        <p14:creationId xmlns:p14="http://schemas.microsoft.com/office/powerpoint/2010/main" val="2012877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92500" lnSpcReduction="10000"/>
          </a:bodyPr>
          <a:lstStyle/>
          <a:p>
            <a:pPr marL="0" indent="0">
              <a:buSzPct val="75000"/>
              <a:buNone/>
            </a:pPr>
            <a:r>
              <a:rPr lang="en-US" b="1" dirty="0"/>
              <a:t>Diversity Defined - Broadly</a:t>
            </a:r>
          </a:p>
          <a:p>
            <a:pPr>
              <a:buSzPct val="100000"/>
            </a:pPr>
            <a:r>
              <a:rPr lang="en-US" dirty="0"/>
              <a:t>The presence of people from a variety of backgrounds and perspectives ranging from race to age to gender to geographical location to educational experience</a:t>
            </a:r>
          </a:p>
          <a:p>
            <a:pPr>
              <a:buSzPct val="100000"/>
            </a:pPr>
            <a:r>
              <a:rPr lang="en-US" dirty="0"/>
              <a:t>The inclusion of individuals representing more than one national origin, color, religion, or socioeconomic stratum</a:t>
            </a:r>
          </a:p>
          <a:p>
            <a:pPr>
              <a:buSzPct val="100000"/>
            </a:pPr>
            <a:endParaRPr lang="en-US" dirty="0"/>
          </a:p>
          <a:p>
            <a:pPr>
              <a:buSzPct val="100000"/>
            </a:pPr>
            <a:endParaRPr lang="en-US" dirty="0"/>
          </a:p>
          <a:p>
            <a:pPr marL="0" indent="0" algn="ctr">
              <a:buSzPct val="100000"/>
              <a:buNone/>
            </a:pPr>
            <a:r>
              <a:rPr lang="en-US" sz="2600" i="1" dirty="0">
                <a:solidFill>
                  <a:srgbClr val="005DAA"/>
                </a:solidFill>
              </a:rPr>
              <a:t>“Our glorious diversity – our diversities of faiths and colors and creeds – that is not a threat to who we are, it makes us who we are.” (Michelle Obama)</a:t>
            </a:r>
          </a:p>
          <a:p>
            <a:pPr marL="0" indent="0">
              <a:buNone/>
            </a:pPr>
            <a:endParaRPr lang="en-US" dirty="0"/>
          </a:p>
        </p:txBody>
      </p:sp>
    </p:spTree>
    <p:extLst>
      <p:ext uri="{BB962C8B-B14F-4D97-AF65-F5344CB8AC3E}">
        <p14:creationId xmlns:p14="http://schemas.microsoft.com/office/powerpoint/2010/main" val="219827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92500" lnSpcReduction="20000"/>
          </a:bodyPr>
          <a:lstStyle/>
          <a:p>
            <a:pPr marL="0" indent="0">
              <a:buSzPct val="75000"/>
              <a:buNone/>
            </a:pPr>
            <a:r>
              <a:rPr lang="en-US" sz="3000" b="1" dirty="0"/>
              <a:t>Kairos Focus</a:t>
            </a:r>
          </a:p>
          <a:p>
            <a:pPr marL="0" indent="0">
              <a:buSzPct val="75000"/>
              <a:buNone/>
            </a:pPr>
            <a:endParaRPr lang="en-US" sz="3000" b="1" dirty="0"/>
          </a:p>
          <a:p>
            <a:pPr marL="0" indent="0">
              <a:buNone/>
            </a:pPr>
            <a:r>
              <a:rPr lang="en-US" dirty="0"/>
              <a:t>Diversified recruitment in the areas of:</a:t>
            </a:r>
          </a:p>
          <a:p>
            <a:pPr marL="0" indent="0">
              <a:buNone/>
            </a:pPr>
            <a:endParaRPr lang="en-US" dirty="0"/>
          </a:p>
          <a:p>
            <a:pPr lvl="1"/>
            <a:r>
              <a:rPr lang="en-US" sz="2800" dirty="0"/>
              <a:t>Age</a:t>
            </a:r>
          </a:p>
          <a:p>
            <a:pPr lvl="1"/>
            <a:r>
              <a:rPr lang="en-US" sz="2800" dirty="0"/>
              <a:t>Race</a:t>
            </a:r>
          </a:p>
          <a:p>
            <a:pPr lvl="1"/>
            <a:r>
              <a:rPr lang="en-US" sz="2800" dirty="0"/>
              <a:t>Christian denomination</a:t>
            </a:r>
          </a:p>
          <a:p>
            <a:pPr>
              <a:buSzPct val="100000"/>
            </a:pPr>
            <a:endParaRPr lang="en-US" dirty="0">
              <a:solidFill>
                <a:srgbClr val="FF0000"/>
              </a:solidFill>
            </a:endParaRPr>
          </a:p>
          <a:p>
            <a:pPr marL="0" indent="0" algn="ctr">
              <a:buSzPct val="100000"/>
              <a:buNone/>
            </a:pPr>
            <a:r>
              <a:rPr lang="en-US" sz="2600" i="1" dirty="0">
                <a:solidFill>
                  <a:srgbClr val="005DAA"/>
                </a:solidFill>
              </a:rPr>
              <a:t>“After this I looked, and behold, a great multitude that no one could number, from every nation, from all tribes and peoples and languages, standing before the throne and before the Lamb, clothed in white robes, with palm branches in their hands.” (Revelation 7:9)</a:t>
            </a:r>
          </a:p>
          <a:p>
            <a:pPr marL="0" indent="0">
              <a:buNone/>
            </a:pPr>
            <a:endParaRPr lang="en-US" dirty="0"/>
          </a:p>
        </p:txBody>
      </p:sp>
    </p:spTree>
    <p:extLst>
      <p:ext uri="{BB962C8B-B14F-4D97-AF65-F5344CB8AC3E}">
        <p14:creationId xmlns:p14="http://schemas.microsoft.com/office/powerpoint/2010/main" val="1156460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WHO</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85000" lnSpcReduction="10000"/>
          </a:bodyPr>
          <a:lstStyle/>
          <a:p>
            <a:pPr marL="0" indent="0">
              <a:buSzPct val="75000"/>
              <a:buNone/>
            </a:pPr>
            <a:r>
              <a:rPr lang="en-US" sz="3000" b="1" dirty="0"/>
              <a:t>Target ages 40’s and 50’s </a:t>
            </a:r>
            <a:r>
              <a:rPr lang="en-US" sz="3100" b="1" dirty="0"/>
              <a:t>(but all are welcome!)</a:t>
            </a:r>
          </a:p>
          <a:p>
            <a:pPr marL="0" indent="0">
              <a:buSzPct val="75000"/>
              <a:buNone/>
            </a:pPr>
            <a:endParaRPr lang="en-US" dirty="0"/>
          </a:p>
          <a:p>
            <a:r>
              <a:rPr lang="en-US" dirty="0"/>
              <a:t>Individuals between the ages of 35 and 54 are the most likely to volunteer their time.</a:t>
            </a:r>
          </a:p>
          <a:p>
            <a:r>
              <a:rPr lang="en-US" dirty="0"/>
              <a:t>When a person reaches their 40’s, they are more likely to volunteer mainly for religious organizations than younger volunteers.</a:t>
            </a:r>
          </a:p>
          <a:p>
            <a:r>
              <a:rPr lang="en-US" dirty="0"/>
              <a:t>36.4% of Generation X Americans volunteer</a:t>
            </a:r>
            <a:endParaRPr lang="en-US" dirty="0">
              <a:solidFill>
                <a:srgbClr val="FF0000"/>
              </a:solidFill>
            </a:endParaRPr>
          </a:p>
          <a:p>
            <a:endParaRPr lang="en-US" dirty="0">
              <a:solidFill>
                <a:srgbClr val="FF0000"/>
              </a:solidFill>
            </a:endParaRPr>
          </a:p>
          <a:p>
            <a:endParaRPr lang="en-US" dirty="0">
              <a:solidFill>
                <a:srgbClr val="FF0000"/>
              </a:solidFill>
            </a:endParaRPr>
          </a:p>
          <a:p>
            <a:pPr marL="0" indent="0" algn="ctr">
              <a:buNone/>
            </a:pPr>
            <a:r>
              <a:rPr lang="en-US" i="1" dirty="0">
                <a:solidFill>
                  <a:srgbClr val="005DAA"/>
                </a:solidFill>
              </a:rPr>
              <a:t>“As you grow older, you will discover that you have two hands — one for helping yourself, the other for helping others.” (Audrey Hepburn)</a:t>
            </a:r>
            <a:endParaRPr lang="en-US" sz="2600" i="1" dirty="0">
              <a:solidFill>
                <a:srgbClr val="005DAA"/>
              </a:solidFill>
            </a:endParaRPr>
          </a:p>
        </p:txBody>
      </p:sp>
    </p:spTree>
    <p:extLst>
      <p:ext uri="{BB962C8B-B14F-4D97-AF65-F5344CB8AC3E}">
        <p14:creationId xmlns:p14="http://schemas.microsoft.com/office/powerpoint/2010/main" val="1607455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WHAT</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70000" lnSpcReduction="20000"/>
          </a:bodyPr>
          <a:lstStyle/>
          <a:p>
            <a:pPr marL="0" indent="0">
              <a:buSzPct val="75000"/>
              <a:buNone/>
            </a:pPr>
            <a:r>
              <a:rPr lang="en-US" sz="4000" b="1" dirty="0"/>
              <a:t>Recruit potential volunteers </a:t>
            </a:r>
          </a:p>
          <a:p>
            <a:pPr marL="0" indent="0">
              <a:buSzPct val="75000"/>
              <a:buNone/>
            </a:pPr>
            <a:endParaRPr lang="en-US" b="1" dirty="0">
              <a:solidFill>
                <a:schemeClr val="accent5">
                  <a:lumMod val="60000"/>
                  <a:lumOff val="40000"/>
                </a:schemeClr>
              </a:solidFill>
            </a:endParaRPr>
          </a:p>
          <a:p>
            <a:pPr marL="0" indent="0">
              <a:buSzPct val="100000"/>
              <a:buNone/>
            </a:pPr>
            <a:r>
              <a:rPr lang="en-US" sz="3700" dirty="0"/>
              <a:t>Among the major race and ethnicity groups:</a:t>
            </a:r>
          </a:p>
          <a:p>
            <a:pPr lvl="1">
              <a:buSzPct val="100000"/>
            </a:pPr>
            <a:r>
              <a:rPr lang="en-US" sz="3700" dirty="0"/>
              <a:t>Whites continue to volunteer at a higher rate (26.4%)</a:t>
            </a:r>
          </a:p>
          <a:p>
            <a:pPr lvl="1">
              <a:buSzPct val="100000"/>
            </a:pPr>
            <a:r>
              <a:rPr lang="en-US" sz="3700" dirty="0"/>
              <a:t>Blacks (19.3%)</a:t>
            </a:r>
          </a:p>
          <a:p>
            <a:pPr lvl="1">
              <a:buSzPct val="100000"/>
            </a:pPr>
            <a:r>
              <a:rPr lang="en-US" sz="3700" dirty="0"/>
              <a:t>Asians (17.9%)</a:t>
            </a:r>
          </a:p>
          <a:p>
            <a:pPr lvl="1">
              <a:buSzPct val="100000"/>
            </a:pPr>
            <a:r>
              <a:rPr lang="en-US" sz="3700" dirty="0"/>
              <a:t>Hispanics (15.5%)</a:t>
            </a:r>
          </a:p>
          <a:p>
            <a:pPr>
              <a:buSzPct val="100000"/>
            </a:pPr>
            <a:endParaRPr lang="en-US" dirty="0"/>
          </a:p>
          <a:p>
            <a:pPr>
              <a:buSzPct val="100000"/>
            </a:pPr>
            <a:endParaRPr lang="en-US" dirty="0"/>
          </a:p>
          <a:p>
            <a:pPr>
              <a:buSzPct val="100000"/>
            </a:pPr>
            <a:endParaRPr lang="en-US" dirty="0"/>
          </a:p>
          <a:p>
            <a:pPr>
              <a:buSzPct val="100000"/>
            </a:pPr>
            <a:endParaRPr lang="en-US" dirty="0"/>
          </a:p>
          <a:p>
            <a:pPr marL="0" indent="0" algn="ctr">
              <a:buSzPct val="100000"/>
              <a:buNone/>
            </a:pPr>
            <a:r>
              <a:rPr lang="en-US" sz="3400" i="1" dirty="0">
                <a:solidFill>
                  <a:srgbClr val="005DAA"/>
                </a:solidFill>
              </a:rPr>
              <a:t>“The essence of life is to serve others and do good.” (Aristotle)</a:t>
            </a:r>
          </a:p>
        </p:txBody>
      </p:sp>
    </p:spTree>
    <p:extLst>
      <p:ext uri="{BB962C8B-B14F-4D97-AF65-F5344CB8AC3E}">
        <p14:creationId xmlns:p14="http://schemas.microsoft.com/office/powerpoint/2010/main" val="1032383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WHEN</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85000" lnSpcReduction="20000"/>
          </a:bodyPr>
          <a:lstStyle/>
          <a:p>
            <a:pPr marL="0" indent="0">
              <a:buNone/>
            </a:pPr>
            <a:r>
              <a:rPr lang="en-US" sz="3300" b="1" dirty="0"/>
              <a:t>Anytime an opportunity presents itself </a:t>
            </a:r>
          </a:p>
          <a:p>
            <a:pPr marL="0" indent="0">
              <a:buNone/>
            </a:pPr>
            <a:endParaRPr lang="en-US" b="1" dirty="0"/>
          </a:p>
          <a:p>
            <a:pPr lvl="1">
              <a:buSzPct val="100000"/>
            </a:pPr>
            <a:r>
              <a:rPr lang="en-US" sz="3100" dirty="0"/>
              <a:t>A casual conversation while shopping</a:t>
            </a:r>
          </a:p>
          <a:p>
            <a:pPr lvl="1">
              <a:buSzPct val="100000"/>
            </a:pPr>
            <a:r>
              <a:rPr lang="en-US" sz="3100" dirty="0"/>
              <a:t>On an airplane</a:t>
            </a:r>
          </a:p>
          <a:p>
            <a:pPr lvl="1">
              <a:buSzPct val="100000"/>
            </a:pPr>
            <a:r>
              <a:rPr lang="en-US" sz="3100" dirty="0"/>
              <a:t>Riding your bike</a:t>
            </a:r>
          </a:p>
          <a:p>
            <a:pPr lvl="1">
              <a:buSzPct val="100000"/>
            </a:pPr>
            <a:r>
              <a:rPr lang="en-US" sz="3100" dirty="0"/>
              <a:t>Walking/exercising</a:t>
            </a:r>
          </a:p>
          <a:p>
            <a:pPr lvl="1">
              <a:buSzPct val="100000"/>
            </a:pPr>
            <a:r>
              <a:rPr lang="en-US" sz="3100" dirty="0"/>
              <a:t>At other volunteer events</a:t>
            </a:r>
          </a:p>
          <a:p>
            <a:pPr lvl="1">
              <a:buSzPct val="100000"/>
            </a:pPr>
            <a:endParaRPr lang="en-US" sz="2800" dirty="0"/>
          </a:p>
          <a:p>
            <a:pPr lvl="1">
              <a:buSzPct val="100000"/>
            </a:pPr>
            <a:endParaRPr lang="en-US" sz="2800" dirty="0"/>
          </a:p>
          <a:p>
            <a:pPr lvl="1">
              <a:buSzPct val="100000"/>
            </a:pPr>
            <a:endParaRPr lang="en-US" sz="2800" dirty="0"/>
          </a:p>
          <a:p>
            <a:pPr marL="457200" lvl="1" indent="0" algn="ctr">
              <a:buSzPct val="100000"/>
              <a:buNone/>
            </a:pPr>
            <a:endParaRPr lang="en-US" sz="2600" i="1" dirty="0">
              <a:solidFill>
                <a:srgbClr val="005DAA"/>
              </a:solidFill>
            </a:endParaRPr>
          </a:p>
          <a:p>
            <a:pPr marL="457200" lvl="1" indent="0" algn="ctr">
              <a:buSzPct val="100000"/>
              <a:buNone/>
            </a:pPr>
            <a:r>
              <a:rPr lang="en-US" sz="2800" i="1" dirty="0">
                <a:solidFill>
                  <a:srgbClr val="005DAA"/>
                </a:solidFill>
              </a:rPr>
              <a:t>“Every person can make a difference, and every person should try.” (John F. Kennedy)</a:t>
            </a:r>
          </a:p>
        </p:txBody>
      </p:sp>
    </p:spTree>
    <p:extLst>
      <p:ext uri="{BB962C8B-B14F-4D97-AF65-F5344CB8AC3E}">
        <p14:creationId xmlns:p14="http://schemas.microsoft.com/office/powerpoint/2010/main" val="346514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WHERE</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47500" lnSpcReduction="20000"/>
          </a:bodyPr>
          <a:lstStyle/>
          <a:p>
            <a:pPr marL="0" indent="0">
              <a:buNone/>
            </a:pPr>
            <a:r>
              <a:rPr lang="en-US" sz="5900" b="1" dirty="0"/>
              <a:t>No limits!</a:t>
            </a:r>
            <a:r>
              <a:rPr lang="en-US" sz="5100" b="1" dirty="0"/>
              <a:t> </a:t>
            </a:r>
          </a:p>
          <a:p>
            <a:pPr marL="0" indent="0">
              <a:buNone/>
            </a:pPr>
            <a:endParaRPr lang="en-US" sz="4200" b="1" dirty="0"/>
          </a:p>
          <a:p>
            <a:pPr lvl="1"/>
            <a:r>
              <a:rPr lang="en-US" sz="5500" dirty="0"/>
              <a:t>Annual conferences</a:t>
            </a:r>
          </a:p>
          <a:p>
            <a:pPr lvl="1"/>
            <a:r>
              <a:rPr lang="en-US" sz="5500" dirty="0"/>
              <a:t>4th Day Community events</a:t>
            </a:r>
          </a:p>
          <a:p>
            <a:pPr lvl="1"/>
            <a:r>
              <a:rPr lang="en-US" sz="5500" dirty="0"/>
              <a:t>Church Ministry Days</a:t>
            </a:r>
          </a:p>
          <a:p>
            <a:pPr lvl="1"/>
            <a:r>
              <a:rPr lang="en-US" sz="5500" dirty="0"/>
              <a:t>Places in our Christian community we haven’t visited yet</a:t>
            </a:r>
          </a:p>
          <a:p>
            <a:pPr lvl="1"/>
            <a:r>
              <a:rPr lang="en-US" sz="5500" dirty="0"/>
              <a:t>AC Recruitment Coordinator reaching out to church events to attend expos; set up a booth</a:t>
            </a:r>
          </a:p>
          <a:p>
            <a:pPr lvl="1"/>
            <a:r>
              <a:rPr lang="en-US" sz="5500" dirty="0"/>
              <a:t>Fundraising events (combine with recruiting) </a:t>
            </a:r>
          </a:p>
          <a:p>
            <a:pPr lvl="1"/>
            <a:endParaRPr lang="en-US" dirty="0"/>
          </a:p>
          <a:p>
            <a:pPr lvl="1"/>
            <a:endParaRPr lang="en-US" dirty="0"/>
          </a:p>
          <a:p>
            <a:pPr lvl="1"/>
            <a:endParaRPr lang="en-US" dirty="0"/>
          </a:p>
          <a:p>
            <a:pPr marL="0" indent="0" algn="ctr">
              <a:buNone/>
            </a:pPr>
            <a:r>
              <a:rPr lang="en-US" sz="5100" i="1" dirty="0">
                <a:solidFill>
                  <a:srgbClr val="005DAA"/>
                </a:solidFill>
              </a:rPr>
              <a:t>“Alone we can do so little; together we can do so much.”</a:t>
            </a:r>
          </a:p>
          <a:p>
            <a:pPr marL="0" indent="0" algn="ctr">
              <a:spcBef>
                <a:spcPts val="0"/>
              </a:spcBef>
              <a:buNone/>
            </a:pPr>
            <a:r>
              <a:rPr lang="en-US" sz="5100" i="1" dirty="0">
                <a:solidFill>
                  <a:srgbClr val="005DAA"/>
                </a:solidFill>
              </a:rPr>
              <a:t>(Helen Keller)</a:t>
            </a:r>
            <a:endParaRPr lang="en-US" sz="5100" i="1" dirty="0"/>
          </a:p>
        </p:txBody>
      </p:sp>
    </p:spTree>
    <p:extLst>
      <p:ext uri="{BB962C8B-B14F-4D97-AF65-F5344CB8AC3E}">
        <p14:creationId xmlns:p14="http://schemas.microsoft.com/office/powerpoint/2010/main" val="3062508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WHY</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25000" lnSpcReduction="20000"/>
          </a:bodyPr>
          <a:lstStyle/>
          <a:p>
            <a:pPr marL="0" indent="0">
              <a:buNone/>
            </a:pPr>
            <a:r>
              <a:rPr lang="en-US" sz="11200" b="1" dirty="0"/>
              <a:t>To increase our volunteer base</a:t>
            </a:r>
          </a:p>
          <a:p>
            <a:pPr marL="0" indent="0">
              <a:buNone/>
            </a:pPr>
            <a:endParaRPr lang="en-US" sz="3000" b="1" dirty="0"/>
          </a:p>
          <a:p>
            <a:pPr lvl="1"/>
            <a:r>
              <a:rPr lang="en-US" sz="10400" dirty="0"/>
              <a:t>Grow the Ministry to meet the needs of those we serve</a:t>
            </a:r>
          </a:p>
          <a:p>
            <a:pPr lvl="1"/>
            <a:r>
              <a:rPr lang="en-US" sz="10400" dirty="0"/>
              <a:t>Afford others the opportunity to share in this powerful ministry</a:t>
            </a:r>
          </a:p>
          <a:p>
            <a:pPr lvl="1"/>
            <a:r>
              <a:rPr lang="en-US" sz="10400" dirty="0"/>
              <a:t>Be a part of the fun and spiritual enhancement we receive</a:t>
            </a:r>
          </a:p>
          <a:p>
            <a:pPr lvl="1"/>
            <a:r>
              <a:rPr lang="en-US" sz="10400" dirty="0"/>
              <a:t>Share our blessing with others while helping others</a:t>
            </a:r>
          </a:p>
          <a:p>
            <a:pPr lvl="1"/>
            <a:r>
              <a:rPr lang="en-US" sz="10400" dirty="0"/>
              <a:t>Follow 3-on-1-off policy in order to re-fill ourselves and give others the opportunity to serve</a:t>
            </a:r>
          </a:p>
          <a:p>
            <a:pPr marL="457200" lvl="1" indent="0">
              <a:buNone/>
            </a:pPr>
            <a:endParaRPr lang="en-US" sz="10400" dirty="0">
              <a:solidFill>
                <a:srgbClr val="005DAA"/>
              </a:solidFill>
            </a:endParaRPr>
          </a:p>
          <a:p>
            <a:pPr lvl="1"/>
            <a:endParaRPr lang="en-US" sz="10400" dirty="0">
              <a:solidFill>
                <a:srgbClr val="005DAA"/>
              </a:solidFill>
            </a:endParaRPr>
          </a:p>
          <a:p>
            <a:pPr marL="0" indent="0" algn="ctr">
              <a:spcBef>
                <a:spcPts val="0"/>
              </a:spcBef>
              <a:buNone/>
            </a:pPr>
            <a:r>
              <a:rPr lang="en-US" sz="9600" i="1" dirty="0">
                <a:solidFill>
                  <a:srgbClr val="005DAA"/>
                </a:solidFill>
              </a:rPr>
              <a:t>“For just as the body is one and has many members, and all the members of the body, though many, are one body, so it is with Christ.” (1 Corinthians 12:2)</a:t>
            </a:r>
          </a:p>
        </p:txBody>
      </p:sp>
    </p:spTree>
    <p:extLst>
      <p:ext uri="{BB962C8B-B14F-4D97-AF65-F5344CB8AC3E}">
        <p14:creationId xmlns:p14="http://schemas.microsoft.com/office/powerpoint/2010/main" val="3757797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lstStyle/>
          <a:p>
            <a:r>
              <a:rPr lang="en-US" dirty="0">
                <a:solidFill>
                  <a:srgbClr val="005DAA"/>
                </a:solidFill>
              </a:rPr>
              <a:t>Recruiting Diversity - HOW</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2594344" y="1825625"/>
            <a:ext cx="8759455" cy="4351338"/>
          </a:xfrm>
        </p:spPr>
        <p:txBody>
          <a:bodyPr>
            <a:normAutofit fontScale="85000" lnSpcReduction="20000"/>
          </a:bodyPr>
          <a:lstStyle/>
          <a:p>
            <a:pPr marL="0" indent="0">
              <a:buNone/>
            </a:pPr>
            <a:r>
              <a:rPr lang="en-US" sz="3300" b="1" dirty="0"/>
              <a:t>Ideas/suggestions! </a:t>
            </a:r>
          </a:p>
          <a:p>
            <a:pPr marL="0" indent="0">
              <a:buNone/>
            </a:pPr>
            <a:endParaRPr lang="en-US" sz="3000" b="1" dirty="0"/>
          </a:p>
          <a:p>
            <a:pPr lvl="1">
              <a:buSzPct val="100000"/>
            </a:pPr>
            <a:r>
              <a:rPr lang="en-US" sz="3100" dirty="0"/>
              <a:t>Similar to how we share pictures of children/grandchildren or trips, share an imaginary picture of a Kairos participant who was blessed by Agape love </a:t>
            </a:r>
          </a:p>
          <a:p>
            <a:pPr lvl="1">
              <a:buSzPct val="100000"/>
            </a:pPr>
            <a:r>
              <a:rPr lang="en-US" sz="3100" dirty="0"/>
              <a:t>Share your experience as a Kairos volunteer, taking the time to listen-listen love-love</a:t>
            </a:r>
          </a:p>
          <a:p>
            <a:pPr lvl="1">
              <a:buSzPct val="100000"/>
            </a:pPr>
            <a:r>
              <a:rPr lang="en-US" sz="3100" dirty="0"/>
              <a:t>Keep a ministry flyer handy at all times</a:t>
            </a:r>
          </a:p>
          <a:p>
            <a:pPr lvl="1">
              <a:buSzPct val="75000"/>
              <a:buFont typeface="Wingdings" panose="05000000000000000000" pitchFamily="2" charset="2"/>
              <a:buChar char="v"/>
            </a:pPr>
            <a:endParaRPr lang="en-US" sz="3100" dirty="0"/>
          </a:p>
          <a:p>
            <a:pPr lvl="1">
              <a:buSzPct val="75000"/>
              <a:buFont typeface="Wingdings" panose="05000000000000000000" pitchFamily="2" charset="2"/>
              <a:buChar char="v"/>
            </a:pPr>
            <a:endParaRPr lang="en-US" sz="3100" dirty="0"/>
          </a:p>
          <a:p>
            <a:pPr marL="0" indent="0" algn="ctr">
              <a:buNone/>
            </a:pPr>
            <a:r>
              <a:rPr lang="en-US" i="1" dirty="0">
                <a:solidFill>
                  <a:srgbClr val="005DAA"/>
                </a:solidFill>
              </a:rPr>
              <a:t>“Then I saw another angel flying directly overhead, with an eternal gospel to proclaim to those who dwell on earth, to every nation and tribe and language and people.” (Revelation 14:6)</a:t>
            </a:r>
            <a:endParaRPr lang="en-US" dirty="0">
              <a:solidFill>
                <a:srgbClr val="005DAA"/>
              </a:solidFill>
            </a:endParaRPr>
          </a:p>
        </p:txBody>
      </p:sp>
    </p:spTree>
    <p:extLst>
      <p:ext uri="{BB962C8B-B14F-4D97-AF65-F5344CB8AC3E}">
        <p14:creationId xmlns:p14="http://schemas.microsoft.com/office/powerpoint/2010/main" val="1861312403"/>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20450</TotalTime>
  <Words>637</Words>
  <Application>Microsoft Office PowerPoint</Application>
  <PresentationFormat>Widescreen</PresentationFormat>
  <Paragraphs>109</Paragraphs>
  <Slides>11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RECRUITING DIVERSITY Panel Discussion</vt:lpstr>
      <vt:lpstr>Recruiting Diversity  </vt:lpstr>
      <vt:lpstr>Recruiting Diversity  </vt:lpstr>
      <vt:lpstr>Recruiting Diversity - WHO</vt:lpstr>
      <vt:lpstr>Recruiting Diversity - WHAT</vt:lpstr>
      <vt:lpstr>Recruiting Diversity - WHEN</vt:lpstr>
      <vt:lpstr>Recruiting Diversity - WHERE</vt:lpstr>
      <vt:lpstr>Recruiting Diversity - WHY</vt:lpstr>
      <vt:lpstr>Recruiting Diversity - HOW</vt:lpstr>
      <vt:lpstr>Recruiting Diversity – ALL IN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Merritts Gatto</dc:creator>
  <cp:lastModifiedBy>Beverly</cp:lastModifiedBy>
  <cp:revision>44</cp:revision>
  <dcterms:created xsi:type="dcterms:W3CDTF">2019-03-19T16:10:14Z</dcterms:created>
  <dcterms:modified xsi:type="dcterms:W3CDTF">2019-06-29T02:38:18Z</dcterms:modified>
</cp:coreProperties>
</file>